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75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90" r:id="rId14"/>
    <p:sldId id="267" r:id="rId15"/>
    <p:sldId id="274" r:id="rId16"/>
    <p:sldId id="273" r:id="rId17"/>
    <p:sldId id="287" r:id="rId18"/>
    <p:sldId id="288" r:id="rId19"/>
    <p:sldId id="289" r:id="rId20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F2C982-2EFF-45B3-A692-3232D58FC9CD}" v="102" dt="2026-02-21T23:22:02.265"/>
  </p1510:revLst>
</p1510:revInfo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howGuides="1">
      <p:cViewPr>
        <p:scale>
          <a:sx n="95" d="100"/>
          <a:sy n="95" d="100"/>
        </p:scale>
        <p:origin x="163" y="77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ddharth Ramakrishnan" userId="0fa1d0a70b4ed602" providerId="LiveId" clId="{16C4AEB7-3CCA-44EC-B411-F023AC8665DB}"/>
    <pc:docChg chg="custSel addSld modSld sldOrd">
      <pc:chgData name="Siddharth Ramakrishnan" userId="0fa1d0a70b4ed602" providerId="LiveId" clId="{16C4AEB7-3CCA-44EC-B411-F023AC8665DB}" dt="2026-02-21T23:22:02.249" v="666" actId="20577"/>
      <pc:docMkLst>
        <pc:docMk/>
      </pc:docMkLst>
      <pc:sldChg chg="modSp mod modAnim">
        <pc:chgData name="Siddharth Ramakrishnan" userId="0fa1d0a70b4ed602" providerId="LiveId" clId="{16C4AEB7-3CCA-44EC-B411-F023AC8665DB}" dt="2026-02-21T22:31:33.403" v="643"/>
        <pc:sldMkLst>
          <pc:docMk/>
          <pc:sldMk cId="1720426387" sldId="267"/>
        </pc:sldMkLst>
        <pc:spChg chg="mod">
          <ac:chgData name="Siddharth Ramakrishnan" userId="0fa1d0a70b4ed602" providerId="LiveId" clId="{16C4AEB7-3CCA-44EC-B411-F023AC8665DB}" dt="2026-02-21T22:31:25.317" v="641" actId="3626"/>
          <ac:spMkLst>
            <pc:docMk/>
            <pc:sldMk cId="1720426387" sldId="267"/>
            <ac:spMk id="14" creationId="{00000000-0000-0000-0000-000000000000}"/>
          </ac:spMkLst>
        </pc:spChg>
      </pc:sldChg>
      <pc:sldChg chg="modSp modAnim">
        <pc:chgData name="Siddharth Ramakrishnan" userId="0fa1d0a70b4ed602" providerId="LiveId" clId="{16C4AEB7-3CCA-44EC-B411-F023AC8665DB}" dt="2026-02-21T23:22:02.249" v="666" actId="20577"/>
        <pc:sldMkLst>
          <pc:docMk/>
          <pc:sldMk cId="3039620629" sldId="273"/>
        </pc:sldMkLst>
        <pc:spChg chg="mod">
          <ac:chgData name="Siddharth Ramakrishnan" userId="0fa1d0a70b4ed602" providerId="LiveId" clId="{16C4AEB7-3CCA-44EC-B411-F023AC8665DB}" dt="2026-02-21T23:22:02.249" v="666" actId="20577"/>
          <ac:spMkLst>
            <pc:docMk/>
            <pc:sldMk cId="3039620629" sldId="273"/>
            <ac:spMk id="14" creationId="{3A73B1FB-8940-9D2D-31A1-1E0BB98CE3B2}"/>
          </ac:spMkLst>
        </pc:spChg>
      </pc:sldChg>
      <pc:sldChg chg="modSp mod modAnim">
        <pc:chgData name="Siddharth Ramakrishnan" userId="0fa1d0a70b4ed602" providerId="LiveId" clId="{16C4AEB7-3CCA-44EC-B411-F023AC8665DB}" dt="2026-02-21T22:31:54.593" v="645"/>
        <pc:sldMkLst>
          <pc:docMk/>
          <pc:sldMk cId="534287421" sldId="274"/>
        </pc:sldMkLst>
        <pc:spChg chg="mod">
          <ac:chgData name="Siddharth Ramakrishnan" userId="0fa1d0a70b4ed602" providerId="LiveId" clId="{16C4AEB7-3CCA-44EC-B411-F023AC8665DB}" dt="2026-02-20T02:57:57.639" v="48" actId="20577"/>
          <ac:spMkLst>
            <pc:docMk/>
            <pc:sldMk cId="534287421" sldId="274"/>
            <ac:spMk id="14" creationId="{8682A00E-0A3A-B74E-BB36-D941E9ADAC15}"/>
          </ac:spMkLst>
        </pc:spChg>
      </pc:sldChg>
      <pc:sldChg chg="modSp">
        <pc:chgData name="Siddharth Ramakrishnan" userId="0fa1d0a70b4ed602" providerId="LiveId" clId="{16C4AEB7-3CCA-44EC-B411-F023AC8665DB}" dt="2026-02-21T22:29:02.969" v="639"/>
        <pc:sldMkLst>
          <pc:docMk/>
          <pc:sldMk cId="2046545195" sldId="277"/>
        </pc:sldMkLst>
        <pc:spChg chg="mod">
          <ac:chgData name="Siddharth Ramakrishnan" userId="0fa1d0a70b4ed602" providerId="LiveId" clId="{16C4AEB7-3CCA-44EC-B411-F023AC8665DB}" dt="2026-02-21T22:29:02.969" v="639"/>
          <ac:spMkLst>
            <pc:docMk/>
            <pc:sldMk cId="2046545195" sldId="277"/>
            <ac:spMk id="5" creationId="{A6A7FA7B-D429-CF1B-F283-C7056FA4E358}"/>
          </ac:spMkLst>
        </pc:spChg>
      </pc:sldChg>
      <pc:sldChg chg="modAnim">
        <pc:chgData name="Siddharth Ramakrishnan" userId="0fa1d0a70b4ed602" providerId="LiveId" clId="{16C4AEB7-3CCA-44EC-B411-F023AC8665DB}" dt="2026-02-21T22:32:09.790" v="648"/>
        <pc:sldMkLst>
          <pc:docMk/>
          <pc:sldMk cId="265067297" sldId="287"/>
        </pc:sldMkLst>
      </pc:sldChg>
      <pc:sldChg chg="modSp add mod ord modAnim">
        <pc:chgData name="Siddharth Ramakrishnan" userId="0fa1d0a70b4ed602" providerId="LiveId" clId="{16C4AEB7-3CCA-44EC-B411-F023AC8665DB}" dt="2026-02-21T22:31:49.722" v="644"/>
        <pc:sldMkLst>
          <pc:docMk/>
          <pc:sldMk cId="4278098456" sldId="290"/>
        </pc:sldMkLst>
        <pc:spChg chg="mod">
          <ac:chgData name="Siddharth Ramakrishnan" userId="0fa1d0a70b4ed602" providerId="LiveId" clId="{16C4AEB7-3CCA-44EC-B411-F023AC8665DB}" dt="2026-02-21T19:54:29.038" v="84" actId="20577"/>
          <ac:spMkLst>
            <pc:docMk/>
            <pc:sldMk cId="4278098456" sldId="290"/>
            <ac:spMk id="13" creationId="{9EB4DBAC-382A-E492-EAD6-A1BD7F46BCEE}"/>
          </ac:spMkLst>
        </pc:spChg>
        <pc:spChg chg="mod">
          <ac:chgData name="Siddharth Ramakrishnan" userId="0fa1d0a70b4ed602" providerId="LiveId" clId="{16C4AEB7-3CCA-44EC-B411-F023AC8665DB}" dt="2026-02-21T20:02:15.670" v="638" actId="20577"/>
          <ac:spMkLst>
            <pc:docMk/>
            <pc:sldMk cId="4278098456" sldId="290"/>
            <ac:spMk id="14" creationId="{87EAA3FA-5561-3BEB-5161-2E303D79DC8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2/21/2026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ltGray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 bwMode="ltGray"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 bwMode="gray"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13" name="Straight Connector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15" name="Straight Connector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66412" y="6356351"/>
            <a:ext cx="609441" cy="36512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2/21/2026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1" name="Straight Connector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2/21/2026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2/21/2026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 bwMode="black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 bwMode="gray"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22" name="Straight Connector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8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23" name="Straight Connector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 bwMode="black"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 bwMode="gray"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 bwMode="gray"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 bwMode="ltGray"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31" name="Straight Connector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 bwMode="black"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33" name="Straight Connector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66571" y="6356351"/>
            <a:ext cx="609441" cy="36512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2/21/2026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2/21/2026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2/21/2026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ltGray"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6" name="Rectangle 5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cxnSp>
        <p:nvCxnSpPr>
          <p:cNvPr id="7" name="Straight Connector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 bwMode="gray"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black"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2/21/2026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gray"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lt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2/21/2026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ltGray"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2/21/2026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16" name="Straight Connector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8FA6A-CF44-7C0A-4F4B-7C5BB47CB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Sieve of Eratosthenes</a:t>
            </a:r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E79E2031-1908-5832-4698-A2AFF2826F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57116" y="1600200"/>
            <a:ext cx="5674591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595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EC3AE-B7C1-12BE-EFE1-4F8931B8C5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3803F-ECF5-70A1-CA2B-EDB0768CF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Sieve of Eratosthenes</a:t>
            </a:r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9C9D640F-85FB-153F-68B6-254B4D867A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65812" y="1600200"/>
            <a:ext cx="5674591" cy="457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5D7995D-DBF9-73F7-62BE-68CC5979543C}"/>
              </a:ext>
            </a:extLst>
          </p:cNvPr>
          <p:cNvSpPr txBox="1"/>
          <p:nvPr/>
        </p:nvSpPr>
        <p:spPr>
          <a:xfrm>
            <a:off x="1293812" y="2286000"/>
            <a:ext cx="4267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chemeClr val="tx2"/>
                </a:solidFill>
              </a:rPr>
              <a:t>Take out numbers that are divisible by 7</a:t>
            </a:r>
          </a:p>
        </p:txBody>
      </p:sp>
    </p:spTree>
    <p:extLst>
      <p:ext uri="{BB962C8B-B14F-4D97-AF65-F5344CB8AC3E}">
        <p14:creationId xmlns:p14="http://schemas.microsoft.com/office/powerpoint/2010/main" val="240034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FB156-8D4B-C343-D9F3-BC1ECEBC6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48AAB-5E39-E29C-7EA3-D2BE2954C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Sieve of Eratosthenes</a:t>
            </a:r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3C7A9C8E-6EF6-0A4B-CE4F-3C31EC5B93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65812" y="1600200"/>
            <a:ext cx="5674591" cy="457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FEB0F6B-3392-AB3A-43CC-A81A9D205C11}"/>
              </a:ext>
            </a:extLst>
          </p:cNvPr>
          <p:cNvSpPr txBox="1"/>
          <p:nvPr/>
        </p:nvSpPr>
        <p:spPr>
          <a:xfrm>
            <a:off x="1293812" y="2286000"/>
            <a:ext cx="4267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chemeClr val="tx2"/>
                </a:solidFill>
              </a:rPr>
              <a:t>Take out numbers that are divisible by 7</a:t>
            </a:r>
          </a:p>
        </p:txBody>
      </p:sp>
    </p:spTree>
    <p:extLst>
      <p:ext uri="{BB962C8B-B14F-4D97-AF65-F5344CB8AC3E}">
        <p14:creationId xmlns:p14="http://schemas.microsoft.com/office/powerpoint/2010/main" val="815473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15C5E-E029-17BB-81E2-5D4F0AF022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04AF6-1042-37AA-1C7C-CCB7727F3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Sieve of Eratosthenes</a:t>
            </a:r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5B8736B5-C30B-E557-25DC-BB845EEE7F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65812" y="1600200"/>
            <a:ext cx="5674591" cy="457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941D739-8C88-9FD5-6674-2325CACFE520}"/>
              </a:ext>
            </a:extLst>
          </p:cNvPr>
          <p:cNvSpPr txBox="1"/>
          <p:nvPr/>
        </p:nvSpPr>
        <p:spPr>
          <a:xfrm>
            <a:off x="1293812" y="2286000"/>
            <a:ext cx="42672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chemeClr val="tx2"/>
                </a:solidFill>
              </a:rPr>
              <a:t>All the numbers that are remaining are the prime numbers less than 100</a:t>
            </a:r>
          </a:p>
        </p:txBody>
      </p:sp>
    </p:spTree>
    <p:extLst>
      <p:ext uri="{BB962C8B-B14F-4D97-AF65-F5344CB8AC3E}">
        <p14:creationId xmlns:p14="http://schemas.microsoft.com/office/powerpoint/2010/main" val="1632714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A9B327-C8D2-42D8-FB2C-7119A871B5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9EB4DBAC-382A-E492-EAD6-A1BD7F46B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Twin primes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Content Placeholder 13">
                <a:extLst>
                  <a:ext uri="{FF2B5EF4-FFF2-40B4-BE49-F238E27FC236}">
                    <a16:creationId xmlns:a16="http://schemas.microsoft.com/office/drawing/2014/main" id="{87EAA3FA-5561-3BEB-5161-2E303D79DC8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These are a pair of prime numbers that differ by 2.</a:t>
                </a:r>
              </a:p>
              <a:p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For example: 3 and 5.</a:t>
                </a:r>
              </a:p>
              <a:p>
                <a14:m>
                  <m:oMath xmlns:m="http://schemas.openxmlformats.org/officeDocument/2006/math">
                    <m:r>
                      <a:rPr lang="en-US" sz="180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  <m:r>
                      <a:rPr lang="en-US" sz="1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and</m:t>
                    </m:r>
                    <m:r>
                      <a:rPr lang="en-US" sz="1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7</m:t>
                    </m:r>
                  </m:oMath>
                </a14:m>
                <a:r>
                  <a:rPr lang="en-US" sz="1800" b="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, 11 and 13, 17 and 19, </a:t>
                </a:r>
                <a:r>
                  <a:rPr lang="en-US" sz="18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2027 and 2029 </a:t>
                </a:r>
              </a:p>
              <a:p>
                <a:r>
                  <a:rPr lang="en-US" sz="18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Largest known twin primes are 299686303489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80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5.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666669</m:t>
                        </m:r>
                      </m:sup>
                    </m:sSup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</m:oMath>
                </a14:m>
                <a:r>
                  <a:rPr lang="en-US" sz="1800" b="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and </a:t>
                </a:r>
                <a:r>
                  <a:rPr lang="en-US" sz="18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299686303489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8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5.</m:t>
                        </m:r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666669</m:t>
                        </m:r>
                      </m:sup>
                    </m:sSup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endParaRPr lang="en-US" sz="180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18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We don’t know how many twin primes are there, it is believed that there are infinitely many</a:t>
                </a:r>
              </a:p>
              <a:p>
                <a:endParaRPr lang="en-US" sz="180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endParaRPr lang="en-US" sz="1800" b="0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 	</a:t>
                </a:r>
              </a:p>
            </p:txBody>
          </p:sp>
        </mc:Choice>
        <mc:Fallback>
          <p:sp>
            <p:nvSpPr>
              <p:cNvPr id="14" name="Content Placeholder 13">
                <a:extLst>
                  <a:ext uri="{FF2B5EF4-FFF2-40B4-BE49-F238E27FC236}">
                    <a16:creationId xmlns:a16="http://schemas.microsoft.com/office/drawing/2014/main" id="{87EAA3FA-5561-3BEB-5161-2E303D79DC8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23" t="-21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8098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Brocard’s conjecture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Content Placeholder 13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Are there at least 4 prime numbers between the squares of two consecutive prime numbers(other than 2 and 3)?</a:t>
                </a:r>
              </a:p>
              <a:p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For example 3 and 5 are consecutive primes.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  <m:sup>
                        <m:r>
                          <a:rPr lang="en-US" sz="1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=9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𝑎𝑛𝑑</m:t>
                    </m:r>
                  </m:oMath>
                </a14:m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25.</m:t>
                    </m:r>
                  </m:oMath>
                </a14:m>
                <a:endParaRPr lang="en-US" sz="18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𝑇h𝑒</m:t>
                    </m:r>
                    <m:r>
                      <a:rPr lang="en-US" sz="1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1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𝑝𝑟𝑖𝑚𝑒𝑠</m:t>
                    </m:r>
                    <m:r>
                      <a:rPr lang="en-US" sz="1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1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𝑏𝑒𝑡𝑤𝑒𝑒𝑛</m:t>
                    </m:r>
                    <m:r>
                      <a:rPr lang="en-US" sz="1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9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𝑎𝑛𝑑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25 </m:t>
                    </m:r>
                    <m:r>
                      <a:rPr lang="en-US" sz="1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𝑎𝑟𝑒</m:t>
                    </m:r>
                    <m:r>
                      <a:rPr lang="en-US" sz="1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11,13,17,19,23</m:t>
                    </m:r>
                  </m:oMath>
                </a14:m>
                <a:r>
                  <a:rPr lang="en-US" sz="1800" b="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(5 of them).</a:t>
                </a:r>
              </a:p>
              <a:p>
                <a:r>
                  <a:rPr lang="en-US" sz="1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Similarly between 25 and 49 there are 6 primes.</a:t>
                </a:r>
              </a:p>
              <a:p>
                <a:r>
                  <a:rPr lang="en-US" sz="1800" b="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We still don’t know </a:t>
                </a:r>
                <a:r>
                  <a:rPr lang="en-US" sz="1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 answer to this question.</a:t>
                </a:r>
              </a:p>
              <a:p>
                <a:r>
                  <a:rPr lang="en-US" sz="1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Similarly Legendre’s conjecture asks if there are at least two primes between any two consecutive squares. We don’t know the answer to this question as well.</a:t>
                </a:r>
              </a:p>
              <a:p>
                <a:endParaRPr lang="en-US" sz="1800" b="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 	</a:t>
                </a:r>
              </a:p>
            </p:txBody>
          </p:sp>
        </mc:Choice>
        <mc:Fallback>
          <p:sp>
            <p:nvSpPr>
              <p:cNvPr id="14" name="Content Placeholder 1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23" t="-2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0426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B91FB-0378-BA37-EC21-7A106FA60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91DA4DE5-277D-281B-DF0B-186F2EC86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Palindromic primes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13">
                <a:extLst>
                  <a:ext uri="{FF2B5EF4-FFF2-40B4-BE49-F238E27FC236}">
                    <a16:creationId xmlns:a16="http://schemas.microsoft.com/office/drawing/2014/main" id="{8682A00E-0A3A-B74E-BB36-D941E9ADAC1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Palindromes are words that are spelled the same forwards and backwards.</a:t>
                </a:r>
              </a:p>
              <a:p>
                <a:r>
                  <a:rPr lang="en-US" sz="1800" b="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Eg: racecar, radar, kayak.</a:t>
                </a:r>
              </a:p>
              <a:p>
                <a:r>
                  <a:rPr lang="en-US" sz="1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Palindromic primes are primes which remain the same when their digits are reversed.</a:t>
                </a:r>
              </a:p>
              <a:p>
                <a:r>
                  <a:rPr lang="en-US" sz="1800" b="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Eg:101,131,373.</a:t>
                </a:r>
              </a:p>
              <a:p>
                <a:r>
                  <a:rPr lang="en-US" sz="1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 largest palindromic prime we know has </a:t>
                </a:r>
                <a:r>
                  <a:rPr lang="en-US" sz="1800" dirty="0"/>
                  <a:t>1,888,529 digits.</a:t>
                </a:r>
                <a:endParaRPr lang="en-US" sz="1800" b="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Do we have an infinite number of palindromic primes?</a:t>
                </a:r>
              </a:p>
              <a:p>
                <a:r>
                  <a:rPr lang="en-US" sz="1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We don’t know the answer yet.</a:t>
                </a:r>
              </a:p>
              <a:p>
                <a:endParaRPr lang="en-US" sz="1800" b="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 	</a:t>
                </a:r>
              </a:p>
            </p:txBody>
          </p:sp>
        </mc:Choice>
        <mc:Fallback xmlns="">
          <p:sp>
            <p:nvSpPr>
              <p:cNvPr id="14" name="Content Placeholder 13">
                <a:extLst>
                  <a:ext uri="{FF2B5EF4-FFF2-40B4-BE49-F238E27FC236}">
                    <a16:creationId xmlns:a16="http://schemas.microsoft.com/office/drawing/2014/main" id="{8682A00E-0A3A-B74E-BB36-D941E9ADAC1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23" t="-21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4287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E8C7E-E6BF-E1F4-C5D2-6B3FB4A0C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F27BE796-F648-AAAE-59D2-4E833446F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Goldbach’s conjectures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3A73B1FB-8940-9D2D-31A1-1E0BB98CE3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Every even integer greater than 2 can be written as sum of two primes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4=2+2, 6=3+3, 8=3+5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100=53+47=97+3=89+11=83+17=71+29=41+59</a:t>
            </a:r>
          </a:p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3039620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36D8D-F2EC-3460-E789-E5C16B753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many primes are there?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B3135-81E0-EB51-FD93-4BE30494A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know the answer to this question already. So we can ask how many primes are there less than n.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A711EABA-E6B6-3D0B-16BB-5EC3DBD854E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40235656"/>
                  </p:ext>
                </p:extLst>
              </p:nvPr>
            </p:nvGraphicFramePr>
            <p:xfrm>
              <a:off x="1903412" y="2667000"/>
              <a:ext cx="8125884" cy="27686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2031471">
                      <a:extLst>
                        <a:ext uri="{9D8B030D-6E8A-4147-A177-3AD203B41FA5}">
                          <a16:colId xmlns:a16="http://schemas.microsoft.com/office/drawing/2014/main" val="3895764505"/>
                        </a:ext>
                      </a:extLst>
                    </a:gridCol>
                    <a:gridCol w="2031471">
                      <a:extLst>
                        <a:ext uri="{9D8B030D-6E8A-4147-A177-3AD203B41FA5}">
                          <a16:colId xmlns:a16="http://schemas.microsoft.com/office/drawing/2014/main" val="3269931902"/>
                        </a:ext>
                      </a:extLst>
                    </a:gridCol>
                    <a:gridCol w="2031471">
                      <a:extLst>
                        <a:ext uri="{9D8B030D-6E8A-4147-A177-3AD203B41FA5}">
                          <a16:colId xmlns:a16="http://schemas.microsoft.com/office/drawing/2014/main" val="1588731298"/>
                        </a:ext>
                      </a:extLst>
                    </a:gridCol>
                    <a:gridCol w="2031471">
                      <a:extLst>
                        <a:ext uri="{9D8B030D-6E8A-4147-A177-3AD203B41FA5}">
                          <a16:colId xmlns:a16="http://schemas.microsoft.com/office/drawing/2014/main" val="170672205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Number of primes less than n (</a:t>
                          </a:r>
                          <a14:m>
                            <m:oMath xmlns:m="http://schemas.openxmlformats.org/officeDocument/2006/math">
                              <m:r>
                                <a:rPr lang="el-GR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))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num>
                                  <m:den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𝒍𝒏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l-GR" i="1" smtClean="0"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  <m:d>
                                  <m:d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e>
                                </m:d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num>
                                  <m:den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𝒍𝒏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5278833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1056295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100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8032456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1000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168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145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9236766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10000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1229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1086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143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293285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3090221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A711EABA-E6B6-3D0B-16BB-5EC3DBD854E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40235656"/>
                  </p:ext>
                </p:extLst>
              </p:nvPr>
            </p:nvGraphicFramePr>
            <p:xfrm>
              <a:off x="1903412" y="2667000"/>
              <a:ext cx="8125884" cy="27686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2031471">
                      <a:extLst>
                        <a:ext uri="{9D8B030D-6E8A-4147-A177-3AD203B41FA5}">
                          <a16:colId xmlns:a16="http://schemas.microsoft.com/office/drawing/2014/main" val="3895764505"/>
                        </a:ext>
                      </a:extLst>
                    </a:gridCol>
                    <a:gridCol w="2031471">
                      <a:extLst>
                        <a:ext uri="{9D8B030D-6E8A-4147-A177-3AD203B41FA5}">
                          <a16:colId xmlns:a16="http://schemas.microsoft.com/office/drawing/2014/main" val="3269931902"/>
                        </a:ext>
                      </a:extLst>
                    </a:gridCol>
                    <a:gridCol w="2031471">
                      <a:extLst>
                        <a:ext uri="{9D8B030D-6E8A-4147-A177-3AD203B41FA5}">
                          <a16:colId xmlns:a16="http://schemas.microsoft.com/office/drawing/2014/main" val="1588731298"/>
                        </a:ext>
                      </a:extLst>
                    </a:gridCol>
                    <a:gridCol w="2031471">
                      <a:extLst>
                        <a:ext uri="{9D8B030D-6E8A-4147-A177-3AD203B41FA5}">
                          <a16:colId xmlns:a16="http://schemas.microsoft.com/office/drawing/2014/main" val="1706722057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601" t="-4000" r="-201502" b="-20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000" t="-4000" r="-100898" b="-20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0901" t="-4000" r="-1201" b="-204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5278833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1056295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100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8032456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1000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168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145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9236766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10000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1229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1086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143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293285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3090221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65067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5D2FF07-E91D-EF8E-8FEE-8AE2468717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4448" y="609600"/>
            <a:ext cx="8760830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24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6268424-7E21-C685-0368-50B126EBB9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3411" y="533400"/>
            <a:ext cx="8718609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32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35A7EA-CB80-6012-3369-FDD7ADBBA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05FFD-C502-144F-8D49-71A1F8B6B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Sieve of Eratosthenes</a:t>
            </a:r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812ECB38-8397-60AB-9752-4BC3DB2427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65812" y="1600200"/>
            <a:ext cx="5674591" cy="457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36C5158-6448-334F-3F04-BC2BD464188F}"/>
              </a:ext>
            </a:extLst>
          </p:cNvPr>
          <p:cNvSpPr txBox="1"/>
          <p:nvPr/>
        </p:nvSpPr>
        <p:spPr>
          <a:xfrm>
            <a:off x="1293812" y="2286000"/>
            <a:ext cx="640452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chemeClr val="tx2"/>
                </a:solidFill>
              </a:rPr>
              <a:t>Take out the number 1 because it is </a:t>
            </a:r>
          </a:p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chemeClr val="tx2"/>
                </a:solidFill>
              </a:rPr>
              <a:t>neither prime nor composite</a:t>
            </a:r>
          </a:p>
        </p:txBody>
      </p:sp>
    </p:spTree>
    <p:extLst>
      <p:ext uri="{BB962C8B-B14F-4D97-AF65-F5344CB8AC3E}">
        <p14:creationId xmlns:p14="http://schemas.microsoft.com/office/powerpoint/2010/main" val="1427040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E1BC2-5B3B-8A14-605C-DCF0026D7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81902-5822-EE1D-C62D-3B691F250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Sieve of Eratosthenes</a:t>
            </a:r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E4BE6783-8D16-7561-8FFA-4145BE1E41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65812" y="1600200"/>
            <a:ext cx="5674591" cy="457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6A7FA7B-D429-CF1B-F283-C7056FA4E358}"/>
              </a:ext>
            </a:extLst>
          </p:cNvPr>
          <p:cNvSpPr txBox="1"/>
          <p:nvPr/>
        </p:nvSpPr>
        <p:spPr>
          <a:xfrm>
            <a:off x="1293812" y="2286000"/>
            <a:ext cx="640452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chemeClr val="tx2"/>
                </a:solidFill>
              </a:rPr>
              <a:t>Take out the number 1 because it is </a:t>
            </a:r>
          </a:p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chemeClr val="tx2"/>
                </a:solidFill>
              </a:rPr>
              <a:t>neither prime nor composite</a:t>
            </a:r>
          </a:p>
        </p:txBody>
      </p:sp>
    </p:spTree>
    <p:extLst>
      <p:ext uri="{BB962C8B-B14F-4D97-AF65-F5344CB8AC3E}">
        <p14:creationId xmlns:p14="http://schemas.microsoft.com/office/powerpoint/2010/main" val="2046545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98189-5B3A-5C1E-9E9D-A3F15E44B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5DEA5-AAB4-04F0-FBBA-6D11A4B7B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Sieve of Eratosthenes</a:t>
            </a:r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34A45A03-68AC-E233-70F0-2BBCA133BE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65812" y="1600200"/>
            <a:ext cx="5674591" cy="457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4B3131D-3B10-3BF2-794C-BF6BCFECD622}"/>
              </a:ext>
            </a:extLst>
          </p:cNvPr>
          <p:cNvSpPr txBox="1"/>
          <p:nvPr/>
        </p:nvSpPr>
        <p:spPr>
          <a:xfrm>
            <a:off x="1293812" y="2286000"/>
            <a:ext cx="4267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chemeClr val="tx2"/>
                </a:solidFill>
              </a:rPr>
              <a:t>Take out numbers that are divisible by 2</a:t>
            </a:r>
          </a:p>
        </p:txBody>
      </p:sp>
    </p:spTree>
    <p:extLst>
      <p:ext uri="{BB962C8B-B14F-4D97-AF65-F5344CB8AC3E}">
        <p14:creationId xmlns:p14="http://schemas.microsoft.com/office/powerpoint/2010/main" val="3793827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47B78-6F2B-3BE2-A295-7E92C19B8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C5E04-DF66-7ADB-2209-BC8007D91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Sieve of Eratosthenes</a:t>
            </a:r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920F608F-E324-A0AC-780E-F507CA9AB2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65812" y="1600200"/>
            <a:ext cx="5674591" cy="457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B560A10-82D9-46E2-9275-347300482DDD}"/>
              </a:ext>
            </a:extLst>
          </p:cNvPr>
          <p:cNvSpPr txBox="1"/>
          <p:nvPr/>
        </p:nvSpPr>
        <p:spPr>
          <a:xfrm>
            <a:off x="1293812" y="2286000"/>
            <a:ext cx="4267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chemeClr val="tx2"/>
                </a:solidFill>
              </a:rPr>
              <a:t>Take out numbers that are divisible by 2</a:t>
            </a:r>
          </a:p>
        </p:txBody>
      </p:sp>
    </p:spTree>
    <p:extLst>
      <p:ext uri="{BB962C8B-B14F-4D97-AF65-F5344CB8AC3E}">
        <p14:creationId xmlns:p14="http://schemas.microsoft.com/office/powerpoint/2010/main" val="1133891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C4658-A66E-7308-CC2C-0481EC2F8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3D918-2D8F-3B54-80C2-33A39E9D2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Sieve of Eratosthenes</a:t>
            </a:r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91E3B840-7865-B791-D831-7490984A0D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65812" y="1600200"/>
            <a:ext cx="5674591" cy="457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E3F5F5-A612-F49B-7FC0-54276BCBE142}"/>
              </a:ext>
            </a:extLst>
          </p:cNvPr>
          <p:cNvSpPr txBox="1"/>
          <p:nvPr/>
        </p:nvSpPr>
        <p:spPr>
          <a:xfrm>
            <a:off x="1293812" y="2286000"/>
            <a:ext cx="4267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chemeClr val="tx2"/>
                </a:solidFill>
              </a:rPr>
              <a:t>Take out numbers that are divisible by 3</a:t>
            </a:r>
          </a:p>
        </p:txBody>
      </p:sp>
    </p:spTree>
    <p:extLst>
      <p:ext uri="{BB962C8B-B14F-4D97-AF65-F5344CB8AC3E}">
        <p14:creationId xmlns:p14="http://schemas.microsoft.com/office/powerpoint/2010/main" val="2025439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D375E-340B-BD20-69DF-53F15F4DC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EC6ED-75D2-5C39-D920-FA90C4AF8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Sieve of Eratosthenes</a:t>
            </a:r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0EE5C4E4-D1FA-6181-98B9-E258797CBF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65812" y="1600200"/>
            <a:ext cx="5674591" cy="457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7773F21-5CA9-58D9-0EC3-70DA5A5B0944}"/>
              </a:ext>
            </a:extLst>
          </p:cNvPr>
          <p:cNvSpPr txBox="1"/>
          <p:nvPr/>
        </p:nvSpPr>
        <p:spPr>
          <a:xfrm>
            <a:off x="1293812" y="2286000"/>
            <a:ext cx="4267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chemeClr val="tx2"/>
                </a:solidFill>
              </a:rPr>
              <a:t>Take out numbers that are divisible by 3</a:t>
            </a:r>
          </a:p>
        </p:txBody>
      </p:sp>
    </p:spTree>
    <p:extLst>
      <p:ext uri="{BB962C8B-B14F-4D97-AF65-F5344CB8AC3E}">
        <p14:creationId xmlns:p14="http://schemas.microsoft.com/office/powerpoint/2010/main" val="1778955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410CB-78B0-29EF-ABB0-575E6A716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F0BD5-D09D-DA85-8623-F95F2E34C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Sieve of Eratosthenes</a:t>
            </a:r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ABBD981F-AED2-430C-D796-B1606ABF67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65812" y="1600200"/>
            <a:ext cx="5674591" cy="457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7C56121-7CBD-F926-116A-95189DD44093}"/>
              </a:ext>
            </a:extLst>
          </p:cNvPr>
          <p:cNvSpPr txBox="1"/>
          <p:nvPr/>
        </p:nvSpPr>
        <p:spPr>
          <a:xfrm>
            <a:off x="1293812" y="2286000"/>
            <a:ext cx="4267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chemeClr val="tx2"/>
                </a:solidFill>
              </a:rPr>
              <a:t>Take out numbers that are divisible by 5</a:t>
            </a:r>
          </a:p>
        </p:txBody>
      </p:sp>
    </p:spTree>
    <p:extLst>
      <p:ext uri="{BB962C8B-B14F-4D97-AF65-F5344CB8AC3E}">
        <p14:creationId xmlns:p14="http://schemas.microsoft.com/office/powerpoint/2010/main" val="3171897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E59324-FD2B-2584-C7B7-FB083A3B5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ED3F4-50DA-C747-E835-68D47314B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Sieve of Eratosthenes</a:t>
            </a:r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12A37AE0-646E-A705-CEA0-B5639F685E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65812" y="1600200"/>
            <a:ext cx="5674591" cy="457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5A61A94-238C-1BD6-8906-B105F202B18F}"/>
              </a:ext>
            </a:extLst>
          </p:cNvPr>
          <p:cNvSpPr txBox="1"/>
          <p:nvPr/>
        </p:nvSpPr>
        <p:spPr>
          <a:xfrm>
            <a:off x="1293812" y="2286000"/>
            <a:ext cx="4267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chemeClr val="tx2"/>
                </a:solidFill>
              </a:rPr>
              <a:t>Take out numbers that are divisible by 5</a:t>
            </a:r>
          </a:p>
        </p:txBody>
      </p:sp>
    </p:spTree>
    <p:extLst>
      <p:ext uri="{BB962C8B-B14F-4D97-AF65-F5344CB8AC3E}">
        <p14:creationId xmlns:p14="http://schemas.microsoft.com/office/powerpoint/2010/main" val="884487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ath 16x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h education presentation with Pi  (widescreen).potx" id="{DF132673-7A8C-4FB7-A35E-0123B6C0D98B}" vid="{CCAAB50D-2EF2-4925-80C2-C83131AE58AC}"/>
    </a:ext>
  </a:extLst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education presentation with Pi  (widescreen)</Template>
  <TotalTime>478</TotalTime>
  <Words>468</Words>
  <Application>Microsoft Office PowerPoint</Application>
  <PresentationFormat>Custom</PresentationFormat>
  <Paragraphs>87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Cambria Math</vt:lpstr>
      <vt:lpstr>Euphemia</vt:lpstr>
      <vt:lpstr>Math 16x9</vt:lpstr>
      <vt:lpstr>Sieve of Eratosthenes</vt:lpstr>
      <vt:lpstr>Sieve of Eratosthenes</vt:lpstr>
      <vt:lpstr>Sieve of Eratosthenes</vt:lpstr>
      <vt:lpstr>Sieve of Eratosthenes</vt:lpstr>
      <vt:lpstr>Sieve of Eratosthenes</vt:lpstr>
      <vt:lpstr>Sieve of Eratosthenes</vt:lpstr>
      <vt:lpstr>Sieve of Eratosthenes</vt:lpstr>
      <vt:lpstr>Sieve of Eratosthenes</vt:lpstr>
      <vt:lpstr>Sieve of Eratosthenes</vt:lpstr>
      <vt:lpstr>Sieve of Eratosthenes</vt:lpstr>
      <vt:lpstr>Sieve of Eratosthenes</vt:lpstr>
      <vt:lpstr>Sieve of Eratosthenes</vt:lpstr>
      <vt:lpstr>Twin primes</vt:lpstr>
      <vt:lpstr>Brocard’s conjecture</vt:lpstr>
      <vt:lpstr>Palindromic primes</vt:lpstr>
      <vt:lpstr>Goldbach’s conjectures</vt:lpstr>
      <vt:lpstr>How many primes are there?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Siddharth Ramakrishnan</dc:creator>
  <cp:lastModifiedBy>Siddharth Ramakrishnan</cp:lastModifiedBy>
  <cp:revision>2</cp:revision>
  <dcterms:created xsi:type="dcterms:W3CDTF">2026-02-19T06:46:05Z</dcterms:created>
  <dcterms:modified xsi:type="dcterms:W3CDTF">2026-02-21T23:22:11Z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